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689" r:id="rId1"/>
  </p:sldMasterIdLst>
  <p:notesMasterIdLst>
    <p:notesMasterId r:id="rId5"/>
  </p:notesMasterIdLst>
  <p:handoutMasterIdLst>
    <p:handoutMasterId r:id="rId6"/>
  </p:handoutMasterIdLst>
  <p:sldIdLst>
    <p:sldId id="261" r:id="rId2"/>
    <p:sldId id="331" r:id="rId3"/>
    <p:sldId id="322" r:id="rId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33CC33"/>
    <a:srgbClr val="66FFCC"/>
    <a:srgbClr val="CC99FF"/>
    <a:srgbClr val="6600FF"/>
    <a:srgbClr val="FFCCFF"/>
    <a:srgbClr val="FF99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9825" autoAdjust="0"/>
  </p:normalViewPr>
  <p:slideViewPr>
    <p:cSldViewPr>
      <p:cViewPr varScale="1">
        <p:scale>
          <a:sx n="92" d="100"/>
          <a:sy n="92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94804850743083"/>
          <c:y val="0.18565188663247953"/>
          <c:w val="0.83653120389362701"/>
          <c:h val="0.632294721292287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2021 г</c:v>
                </c:pt>
              </c:strCache>
            </c:strRef>
          </c:tx>
          <c:explosion val="28"/>
          <c:dLbls>
            <c:dLbl>
              <c:idx val="2"/>
              <c:layout>
                <c:manualLayout>
                  <c:x val="-6.9765966174698532E-2"/>
                  <c:y val="0.1502075816712533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7.408899011220979E-2"/>
                  <c:y val="5.759287219452850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19674266961790571"/>
                  <c:y val="-8.981675077996800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3.0675010468922292E-2"/>
                  <c:y val="-9.962007864335667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2.7248468118926925E-2"/>
                  <c:y val="-6.373472164295042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0.13700229888986701"/>
                  <c:y val="-4.630746856906609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0.15261573500380299"/>
                  <c:y val="8.95836254988062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 ФЛ</c:v>
                </c:pt>
                <c:pt idx="4">
                  <c:v>Земельный налог</c:v>
                </c:pt>
                <c:pt idx="5">
                  <c:v>Доходы,от использования имущество</c:v>
                </c:pt>
                <c:pt idx="6">
                  <c:v>Доходы от продажи</c:v>
                </c:pt>
                <c:pt idx="7">
                  <c:v>Штрафы</c:v>
                </c:pt>
                <c:pt idx="8">
                  <c:v>Средства самообложения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30255</c:v>
                </c:pt>
                <c:pt idx="1">
                  <c:v>8624</c:v>
                </c:pt>
                <c:pt idx="2">
                  <c:v>2430</c:v>
                </c:pt>
                <c:pt idx="3">
                  <c:v>144</c:v>
                </c:pt>
                <c:pt idx="4">
                  <c:v>1260</c:v>
                </c:pt>
                <c:pt idx="5">
                  <c:v>2142</c:v>
                </c:pt>
                <c:pt idx="6">
                  <c:v>867</c:v>
                </c:pt>
                <c:pt idx="7">
                  <c:v>557</c:v>
                </c:pt>
                <c:pt idx="8">
                  <c:v>482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2022 г.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 ФЛ</c:v>
                </c:pt>
                <c:pt idx="4">
                  <c:v>Земельный налог</c:v>
                </c:pt>
                <c:pt idx="5">
                  <c:v>Доходы,от использования имущество</c:v>
                </c:pt>
                <c:pt idx="6">
                  <c:v>Доходы от продажи</c:v>
                </c:pt>
                <c:pt idx="7">
                  <c:v>Штрафы</c:v>
                </c:pt>
                <c:pt idx="8">
                  <c:v>Средства самообложения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34899</c:v>
                </c:pt>
                <c:pt idx="1">
                  <c:v>10279</c:v>
                </c:pt>
                <c:pt idx="2">
                  <c:v>2211</c:v>
                </c:pt>
                <c:pt idx="3">
                  <c:v>139</c:v>
                </c:pt>
                <c:pt idx="4">
                  <c:v>632</c:v>
                </c:pt>
                <c:pt idx="5">
                  <c:v>1811</c:v>
                </c:pt>
                <c:pt idx="6">
                  <c:v>435</c:v>
                </c:pt>
                <c:pt idx="7">
                  <c:v>202</c:v>
                </c:pt>
                <c:pt idx="8">
                  <c:v>1230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384615995048163E-2"/>
          <c:y val="0.25873801378390909"/>
          <c:w val="0.5035736108686335"/>
          <c:h val="0.607761254496627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2021 г</c:v>
                </c:pt>
              </c:strCache>
            </c:strRef>
          </c:tx>
          <c:explosion val="9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НДФЛ </a:t>
                    </a:r>
                    <a:r>
                      <a:rPr lang="ru-RU" smtClean="0"/>
                      <a:t>34899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Акцизы </a:t>
                    </a:r>
                    <a:r>
                      <a:rPr lang="ru-RU" smtClean="0"/>
                      <a:t>10279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0"/>
                  <c:y val="0.1423314076213754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Налоги </a:t>
                    </a:r>
                    <a:r>
                      <a:rPr lang="ru-RU" dirty="0"/>
                      <a:t>на совокупный доход </a:t>
                    </a:r>
                    <a:r>
                      <a:rPr lang="ru-RU" dirty="0" smtClean="0"/>
                      <a:t>2211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1.2597806592918247E-2"/>
                  <c:y val="5.375432423217347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 на имущество ФЛ </a:t>
                    </a:r>
                    <a:r>
                      <a:rPr lang="ru-RU" dirty="0" smtClean="0"/>
                      <a:t>139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2.7544360150459486E-2"/>
                  <c:y val="-6.160163238567362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 налог </a:t>
                    </a:r>
                    <a:r>
                      <a:rPr lang="ru-RU" dirty="0" smtClean="0"/>
                      <a:t>632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2.0537374502248299E-2"/>
                  <c:y val="-0.10946700366625939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/>
                      <a:t>Доходы,от</a:t>
                    </a:r>
                    <a:r>
                      <a:rPr lang="ru-RU" dirty="0"/>
                      <a:t> использования имущество </a:t>
                    </a:r>
                    <a:r>
                      <a:rPr lang="ru-RU" dirty="0" smtClean="0"/>
                      <a:t>1811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0.12678160029002625"/>
                  <c:y val="-0.1645983300706052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продажи </a:t>
                    </a:r>
                    <a:r>
                      <a:rPr lang="ru-RU" dirty="0" smtClean="0"/>
                      <a:t>435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0.22228981136598858"/>
                  <c:y val="-0.1157488727306161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 </a:t>
                    </a:r>
                    <a:r>
                      <a:rPr lang="ru-RU" dirty="0" smtClean="0"/>
                      <a:t>202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0.1810961062805887"/>
                  <c:y val="3.021239977167288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Средства самообложения </a:t>
                    </a:r>
                    <a:r>
                      <a:rPr lang="ru-RU" dirty="0" smtClean="0"/>
                      <a:t>1230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 ФЛ</c:v>
                </c:pt>
                <c:pt idx="4">
                  <c:v>Земельный налог</c:v>
                </c:pt>
                <c:pt idx="5">
                  <c:v>Доходы,от использования имущество</c:v>
                </c:pt>
                <c:pt idx="6">
                  <c:v>Доходы от продажи</c:v>
                </c:pt>
                <c:pt idx="7">
                  <c:v>Штрафы</c:v>
                </c:pt>
                <c:pt idx="8">
                  <c:v>Средства самообложения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30255</c:v>
                </c:pt>
                <c:pt idx="1">
                  <c:v>8624</c:v>
                </c:pt>
                <c:pt idx="2">
                  <c:v>2430</c:v>
                </c:pt>
                <c:pt idx="3">
                  <c:v>144</c:v>
                </c:pt>
                <c:pt idx="4">
                  <c:v>1260</c:v>
                </c:pt>
                <c:pt idx="5">
                  <c:v>2142</c:v>
                </c:pt>
                <c:pt idx="6">
                  <c:v>867</c:v>
                </c:pt>
                <c:pt idx="7">
                  <c:v>557</c:v>
                </c:pt>
                <c:pt idx="8">
                  <c:v>482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2022 г.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 ФЛ</c:v>
                </c:pt>
                <c:pt idx="4">
                  <c:v>Земельный налог</c:v>
                </c:pt>
                <c:pt idx="5">
                  <c:v>Доходы,от использования имущество</c:v>
                </c:pt>
                <c:pt idx="6">
                  <c:v>Доходы от продажи</c:v>
                </c:pt>
                <c:pt idx="7">
                  <c:v>Штрафы</c:v>
                </c:pt>
                <c:pt idx="8">
                  <c:v>Средства самообложения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34899</c:v>
                </c:pt>
                <c:pt idx="1">
                  <c:v>10279</c:v>
                </c:pt>
                <c:pt idx="2">
                  <c:v>2211</c:v>
                </c:pt>
                <c:pt idx="3">
                  <c:v>139</c:v>
                </c:pt>
                <c:pt idx="4">
                  <c:v>632</c:v>
                </c:pt>
                <c:pt idx="5">
                  <c:v>1811</c:v>
                </c:pt>
                <c:pt idx="6">
                  <c:v>435</c:v>
                </c:pt>
                <c:pt idx="7">
                  <c:v>202</c:v>
                </c:pt>
                <c:pt idx="8">
                  <c:v>1230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25" y="0"/>
            <a:ext cx="2944754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691"/>
            <a:ext cx="2944755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25" y="9377691"/>
            <a:ext cx="2944754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89880F3-2DF2-465E-8939-1835E2DD4F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21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25" y="0"/>
            <a:ext cx="2944754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689634"/>
            <a:ext cx="5437821" cy="44421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691"/>
            <a:ext cx="2944755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25" y="9377691"/>
            <a:ext cx="2944754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5BDEDA7-7C1E-4DEB-BF66-63C4F910EC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016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B86FD0-0889-45D1-A37D-373EC8D5AF46}" type="slidenum">
              <a:rPr lang="ru-RU" altLang="ru-RU" smtClean="0">
                <a:latin typeface="Arial" charset="0"/>
              </a:rPr>
              <a:pPr/>
              <a:t>1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2324C0-9DDA-4C02-A626-4091FD593325}" type="slidenum">
              <a:rPr lang="ru-RU" altLang="ru-RU" smtClean="0">
                <a:solidFill>
                  <a:srgbClr val="000000"/>
                </a:solidFill>
                <a:latin typeface="Arial" charset="0"/>
              </a:rPr>
              <a:pPr/>
              <a:t>3</a:t>
            </a:fld>
            <a:endParaRPr lang="ru-RU" alt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137F414-0CEB-411D-8FAC-0479DCCDC05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7DD4D-A29D-441E-A41F-79A08A1BF11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D1883-99FF-48DC-A02F-45004A8E714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0D5BB68-0BAC-4E24-8638-5E8B1FD48DD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855D6-FA2D-4ECE-97A5-FB0BD13676D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4C2E6-C978-4C56-AB7A-86E0CFECD7C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DDD8E640-9D38-4BC7-BA87-B4FE5A7B69D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461E7C-2F34-45F3-81BF-DB626F1145A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9CBCE-CC74-4A6C-824E-0E0B3663CB7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A3879-F63C-46CF-B0AA-31AB0D6795D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A4CE7-888B-4CFF-B2E2-08DB4F085C5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23CCB4D-6193-49ED-B476-DFE35BD3158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90" r:id="rId1"/>
    <p:sldLayoutId id="2147486691" r:id="rId2"/>
    <p:sldLayoutId id="2147486692" r:id="rId3"/>
    <p:sldLayoutId id="2147486693" r:id="rId4"/>
    <p:sldLayoutId id="2147486694" r:id="rId5"/>
    <p:sldLayoutId id="2147486695" r:id="rId6"/>
    <p:sldLayoutId id="2147486696" r:id="rId7"/>
    <p:sldLayoutId id="2147486697" r:id="rId8"/>
    <p:sldLayoutId id="2147486698" r:id="rId9"/>
    <p:sldLayoutId id="2147486699" r:id="rId10"/>
    <p:sldLayoutId id="2147486700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5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_____Microsoft_Excel_97-20031.xls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73818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Поступление доходов в бюджет за 1 квартал 2021 и 2020 годов</a:t>
            </a:r>
          </a:p>
        </p:txBody>
      </p:sp>
      <p:graphicFrame>
        <p:nvGraphicFramePr>
          <p:cNvPr id="20483" name="Object 5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2560751"/>
              </p:ext>
            </p:extLst>
          </p:nvPr>
        </p:nvGraphicFramePr>
        <p:xfrm>
          <a:off x="492125" y="2025650"/>
          <a:ext cx="8343900" cy="384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5" name="Worksheet" r:id="rId5" imgW="8534310" imgH="3933900" progId="Excel.Sheet.8">
                  <p:embed/>
                </p:oleObj>
              </mc:Choice>
              <mc:Fallback>
                <p:oleObj name="Worksheet" r:id="rId5" imgW="8534310" imgH="3933900" progId="Excel.Sheet.8">
                  <p:embed/>
                  <p:pic>
                    <p:nvPicPr>
                      <p:cNvPr id="0" name="Picture 1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2025650"/>
                        <a:ext cx="8343900" cy="3846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038815" y="5943774"/>
            <a:ext cx="2540735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143888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442957" y="5925759"/>
            <a:ext cx="2239914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154296</a:t>
            </a: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1871952" y="1268760"/>
            <a:ext cx="2232025" cy="457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2021год</a:t>
            </a:r>
            <a:endParaRPr kumimoji="1" lang="ru-RU" altLang="ru-RU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964113" y="1260881"/>
            <a:ext cx="2232025" cy="457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2022 </a:t>
            </a:r>
            <a:r>
              <a:rPr kumimoji="1"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0492" name="AutoShape 13"/>
          <p:cNvSpPr>
            <a:spLocks noChangeArrowheads="1"/>
          </p:cNvSpPr>
          <p:nvPr/>
        </p:nvSpPr>
        <p:spPr bwMode="auto">
          <a:xfrm>
            <a:off x="502167" y="4671221"/>
            <a:ext cx="1616075" cy="6572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Налоговые и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неналоговые доходы</a:t>
            </a:r>
          </a:p>
        </p:txBody>
      </p:sp>
      <p:sp>
        <p:nvSpPr>
          <p:cNvPr id="20493" name="AutoShape 15"/>
          <p:cNvSpPr>
            <a:spLocks noChangeArrowheads="1"/>
          </p:cNvSpPr>
          <p:nvPr/>
        </p:nvSpPr>
        <p:spPr bwMode="auto">
          <a:xfrm>
            <a:off x="569019" y="3285909"/>
            <a:ext cx="1547813" cy="66992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Безвозмездные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поступления</a:t>
            </a:r>
          </a:p>
        </p:txBody>
      </p:sp>
      <p:sp>
        <p:nvSpPr>
          <p:cNvPr id="20494" name="AutoShape 18"/>
          <p:cNvSpPr>
            <a:spLocks noChangeArrowheads="1"/>
          </p:cNvSpPr>
          <p:nvPr/>
        </p:nvSpPr>
        <p:spPr bwMode="auto">
          <a:xfrm>
            <a:off x="1835150" y="4083050"/>
            <a:ext cx="622300" cy="2317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67%</a:t>
            </a:r>
            <a:endParaRPr lang="ru-RU" altLang="ru-RU" sz="1600" dirty="0"/>
          </a:p>
        </p:txBody>
      </p:sp>
      <p:sp>
        <p:nvSpPr>
          <p:cNvPr id="20495" name="AutoShape 20"/>
          <p:cNvSpPr>
            <a:spLocks noChangeArrowheads="1"/>
          </p:cNvSpPr>
          <p:nvPr/>
        </p:nvSpPr>
        <p:spPr bwMode="auto">
          <a:xfrm>
            <a:off x="6838951" y="5438775"/>
            <a:ext cx="644524" cy="1665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36%</a:t>
            </a:r>
            <a:endParaRPr lang="ru-RU" altLang="ru-RU" sz="1600" dirty="0"/>
          </a:p>
        </p:txBody>
      </p:sp>
      <p:sp>
        <p:nvSpPr>
          <p:cNvPr id="20496" name="AutoShape 21"/>
          <p:cNvSpPr>
            <a:spLocks noChangeArrowheads="1"/>
          </p:cNvSpPr>
          <p:nvPr/>
        </p:nvSpPr>
        <p:spPr bwMode="auto">
          <a:xfrm>
            <a:off x="6840538" y="4098924"/>
            <a:ext cx="642937" cy="2174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64%</a:t>
            </a:r>
            <a:endParaRPr lang="ru-RU" altLang="ru-RU" sz="1600" dirty="0"/>
          </a:p>
        </p:txBody>
      </p:sp>
      <p:sp>
        <p:nvSpPr>
          <p:cNvPr id="20497" name="Rectangle 26"/>
          <p:cNvSpPr>
            <a:spLocks noChangeArrowheads="1"/>
          </p:cNvSpPr>
          <p:nvPr/>
        </p:nvSpPr>
        <p:spPr bwMode="auto">
          <a:xfrm>
            <a:off x="3995738" y="3573463"/>
            <a:ext cx="1028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8" name="Rectangle 49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9" name="Rectangle 50"/>
          <p:cNvSpPr>
            <a:spLocks noChangeArrowheads="1"/>
          </p:cNvSpPr>
          <p:nvPr/>
        </p:nvSpPr>
        <p:spPr bwMode="auto">
          <a:xfrm>
            <a:off x="1042988" y="21336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5621" name="AutoShape 10"/>
          <p:cNvSpPr>
            <a:spLocks noChangeArrowheads="1"/>
          </p:cNvSpPr>
          <p:nvPr/>
        </p:nvSpPr>
        <p:spPr bwMode="auto">
          <a:xfrm rot="540000" flipH="1">
            <a:off x="3738285" y="4802474"/>
            <a:ext cx="1667428" cy="898525"/>
          </a:xfrm>
          <a:prstGeom prst="rightArrow">
            <a:avLst>
              <a:gd name="adj1" fmla="val 50000"/>
              <a:gd name="adj2" fmla="val 365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304" tIns="45652" rIns="91304" bIns="45652" anchor="ctr"/>
          <a:lstStyle>
            <a:lvl1pPr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kumimoji="1" lang="ru-RU" altLang="ru-RU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3" name="Text Box 67"/>
          <p:cNvSpPr txBox="1">
            <a:spLocks noChangeArrowheads="1"/>
          </p:cNvSpPr>
          <p:nvPr/>
        </p:nvSpPr>
        <p:spPr bwMode="auto">
          <a:xfrm rot="660000" flipH="1">
            <a:off x="4021324" y="5068035"/>
            <a:ext cx="1165166" cy="52322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21301143" lon="21573786" rev="114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cs typeface="Tahoma" pitchFamily="34" charset="0"/>
              </a:rPr>
              <a:t>116,9% </a:t>
            </a:r>
            <a:endParaRPr lang="ru-RU" altLang="ru-RU" sz="1200" dirty="0">
              <a:cs typeface="Tahoma" pitchFamily="34" charset="0"/>
            </a:endParaRPr>
          </a:p>
          <a:p>
            <a:pPr eaLnBrk="1" hangingPunct="1"/>
            <a:endParaRPr lang="en-US" altLang="ru-RU" sz="1200" dirty="0">
              <a:cs typeface="Tahoma" pitchFamily="34" charset="0"/>
            </a:endParaRPr>
          </a:p>
        </p:txBody>
      </p:sp>
      <p:sp>
        <p:nvSpPr>
          <p:cNvPr id="20504" name="Text Box 71"/>
          <p:cNvSpPr txBox="1">
            <a:spLocks noChangeArrowheads="1"/>
          </p:cNvSpPr>
          <p:nvPr/>
        </p:nvSpPr>
        <p:spPr bwMode="auto">
          <a:xfrm>
            <a:off x="5649913" y="5081443"/>
            <a:ext cx="1189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55380</a:t>
            </a:r>
            <a:endParaRPr lang="ru-RU" altLang="ru-RU" sz="1400" b="1" dirty="0"/>
          </a:p>
          <a:p>
            <a:pPr eaLnBrk="1" hangingPunct="1"/>
            <a:r>
              <a:rPr lang="ru-RU" altLang="ru-RU" sz="1400" b="1" dirty="0"/>
              <a:t> </a:t>
            </a:r>
          </a:p>
        </p:txBody>
      </p:sp>
      <p:sp>
        <p:nvSpPr>
          <p:cNvPr id="20505" name="Text Box 71"/>
          <p:cNvSpPr txBox="1">
            <a:spLocks noChangeArrowheads="1"/>
          </p:cNvSpPr>
          <p:nvPr/>
        </p:nvSpPr>
        <p:spPr bwMode="auto">
          <a:xfrm>
            <a:off x="2411413" y="3852863"/>
            <a:ext cx="1008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/>
              <a:t>  </a:t>
            </a:r>
          </a:p>
        </p:txBody>
      </p:sp>
      <p:sp>
        <p:nvSpPr>
          <p:cNvPr id="20506" name="Text Box 71"/>
          <p:cNvSpPr txBox="1">
            <a:spLocks noChangeArrowheads="1"/>
          </p:cNvSpPr>
          <p:nvPr/>
        </p:nvSpPr>
        <p:spPr bwMode="auto">
          <a:xfrm>
            <a:off x="2873665" y="5098384"/>
            <a:ext cx="1204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47367</a:t>
            </a:r>
            <a:endParaRPr lang="ru-RU" altLang="ru-RU" sz="1400" b="1" dirty="0"/>
          </a:p>
        </p:txBody>
      </p:sp>
      <p:sp>
        <p:nvSpPr>
          <p:cNvPr id="20507" name="Text Box 71"/>
          <p:cNvSpPr txBox="1">
            <a:spLocks noChangeArrowheads="1"/>
          </p:cNvSpPr>
          <p:nvPr/>
        </p:nvSpPr>
        <p:spPr bwMode="auto">
          <a:xfrm>
            <a:off x="2908300" y="4054475"/>
            <a:ext cx="140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96521</a:t>
            </a:r>
            <a:endParaRPr lang="ru-RU" altLang="ru-RU" sz="1400" b="1" dirty="0"/>
          </a:p>
          <a:p>
            <a:pPr eaLnBrk="1" hangingPunct="1"/>
            <a:endParaRPr lang="ru-RU" altLang="ru-RU" sz="1400" b="1" dirty="0"/>
          </a:p>
        </p:txBody>
      </p:sp>
      <p:sp>
        <p:nvSpPr>
          <p:cNvPr id="20508" name="Text Box 71"/>
          <p:cNvSpPr txBox="1">
            <a:spLocks noChangeArrowheads="1"/>
          </p:cNvSpPr>
          <p:nvPr/>
        </p:nvSpPr>
        <p:spPr bwMode="auto">
          <a:xfrm>
            <a:off x="5559425" y="4087813"/>
            <a:ext cx="1281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  </a:t>
            </a:r>
            <a:r>
              <a:rPr lang="ru-RU" altLang="ru-RU" sz="1400" b="1" dirty="0" smtClean="0"/>
              <a:t>98916</a:t>
            </a:r>
            <a:endParaRPr lang="ru-RU" altLang="ru-RU" sz="1400" b="1" dirty="0"/>
          </a:p>
        </p:txBody>
      </p:sp>
      <p:sp>
        <p:nvSpPr>
          <p:cNvPr id="20509" name="AutoShape 20"/>
          <p:cNvSpPr>
            <a:spLocks noChangeArrowheads="1"/>
          </p:cNvSpPr>
          <p:nvPr/>
        </p:nvSpPr>
        <p:spPr bwMode="auto">
          <a:xfrm>
            <a:off x="1952625" y="5502275"/>
            <a:ext cx="603250" cy="2159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33%</a:t>
            </a:r>
            <a:endParaRPr lang="ru-RU" alt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847012" y="616382"/>
            <a:ext cx="1306503" cy="4489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632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41248"/>
          </a:xfrm>
        </p:spPr>
        <p:txBody>
          <a:bodyPr/>
          <a:lstStyle/>
          <a:p>
            <a:r>
              <a:rPr lang="ru-RU" altLang="ru-RU" sz="1800" b="1" dirty="0">
                <a:solidFill>
                  <a:srgbClr val="F9B639">
                    <a:lumMod val="50000"/>
                  </a:srgbClr>
                </a:solidFill>
              </a:rPr>
              <a:t>Анализ структуры поступлений налоговых и неналоговых доходов в бюджет за 1 квартал  2021 и 2022 годов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87212427"/>
              </p:ext>
            </p:extLst>
          </p:nvPr>
        </p:nvGraphicFramePr>
        <p:xfrm>
          <a:off x="0" y="1700808"/>
          <a:ext cx="46805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37833765"/>
              </p:ext>
            </p:extLst>
          </p:nvPr>
        </p:nvGraphicFramePr>
        <p:xfrm>
          <a:off x="4860032" y="1700808"/>
          <a:ext cx="547260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928392"/>
            <a:ext cx="1335087" cy="4810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1331913" y="1468438"/>
            <a:ext cx="2520007" cy="20932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2021 года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1464830"/>
            <a:ext cx="2520007" cy="20932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2022 года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9504"/>
              </p:ext>
            </p:extLst>
          </p:nvPr>
        </p:nvGraphicFramePr>
        <p:xfrm>
          <a:off x="467543" y="782638"/>
          <a:ext cx="8208913" cy="55050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487"/>
                <a:gridCol w="169570"/>
                <a:gridCol w="3240360"/>
                <a:gridCol w="1296144"/>
                <a:gridCol w="1080120"/>
                <a:gridCol w="1080120"/>
                <a:gridCol w="1008112"/>
              </a:tblGrid>
              <a:tr h="66988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Раздел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Утверждено в первоначальном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бюджете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Уточненный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план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Исполнение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исполнения к </a:t>
                      </a:r>
                      <a:r>
                        <a:rPr lang="ru-RU" sz="1000" b="1" u="none" strike="noStrike" dirty="0" err="1">
                          <a:effectLst/>
                        </a:rPr>
                        <a:t>уточ.плану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717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Общегосударственные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892,6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98 426,9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21 383,5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3887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оборона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1 105,5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1 105,5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3887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892,0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3 062,0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389,5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9509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825,6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111 377,5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12 120,3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476,6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113 573,2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4 972,0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Обслуживание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долга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679,1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5 964,6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265,8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СОЦИАЛЬНОЙ НАПРАВЛЕННОСТИ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534</a:t>
                      </a:r>
                      <a:r>
                        <a:rPr lang="ru-RU" sz="15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593,3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530 844,8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148 885,1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28,0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6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None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357 666,8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396 222,8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133 383,4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4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Культура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кинематография, средства массовой информации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157147,4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114 202,3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11 345,7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Социальная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858,2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12 709,2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2 544,4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Физическая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920,9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7 710,5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1 611,6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65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ru-RU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b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  <a:p>
                      <a:pPr algn="ctr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763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464 ,7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864 354,5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189 274,5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388" y="-69850"/>
            <a:ext cx="8064500" cy="815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исполнения бюджета по расходам в разрезе отраслей за 1 квартал 2022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54218" y="490520"/>
            <a:ext cx="1189782" cy="2923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167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20144</TotalTime>
  <Words>293</Words>
  <Application>Microsoft Office PowerPoint</Application>
  <PresentationFormat>Экран (4:3)</PresentationFormat>
  <Paragraphs>124</Paragraphs>
  <Slides>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Трек</vt:lpstr>
      <vt:lpstr>Worksheet</vt:lpstr>
      <vt:lpstr>Поступление доходов в бюджет за 1 квартал 2021 и 2020 годов</vt:lpstr>
      <vt:lpstr>Анализ структуры поступлений налоговых и неналоговых доходов в бюджет за 1 квартал  2021 и 2022 годов</vt:lpstr>
      <vt:lpstr>Презентация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 о к л а д</dc:title>
  <dc:creator>USER</dc:creator>
  <cp:lastModifiedBy>User</cp:lastModifiedBy>
  <cp:revision>1130</cp:revision>
  <cp:lastPrinted>2020-04-23T12:38:38Z</cp:lastPrinted>
  <dcterms:created xsi:type="dcterms:W3CDTF">2010-02-05T05:44:30Z</dcterms:created>
  <dcterms:modified xsi:type="dcterms:W3CDTF">2022-05-25T04:33:42Z</dcterms:modified>
</cp:coreProperties>
</file>